
<file path=[Content_Types].xml><?xml version="1.0" encoding="utf-8"?>
<Types xmlns="http://schemas.openxmlformats.org/package/2006/content-types">
  <Default Extension="bin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351" r:id="rId5"/>
    <p:sldId id="274" r:id="rId6"/>
    <p:sldId id="268" r:id="rId7"/>
    <p:sldId id="270" r:id="rId8"/>
    <p:sldId id="346" r:id="rId9"/>
    <p:sldId id="347" r:id="rId10"/>
    <p:sldId id="273" r:id="rId11"/>
    <p:sldId id="297" r:id="rId12"/>
    <p:sldId id="298" r:id="rId13"/>
    <p:sldId id="302" r:id="rId14"/>
    <p:sldId id="260" r:id="rId15"/>
    <p:sldId id="262" r:id="rId16"/>
    <p:sldId id="263" r:id="rId17"/>
    <p:sldId id="275" r:id="rId18"/>
    <p:sldId id="276" r:id="rId19"/>
    <p:sldId id="292" r:id="rId20"/>
    <p:sldId id="293" r:id="rId21"/>
    <p:sldId id="354" r:id="rId22"/>
    <p:sldId id="278" r:id="rId23"/>
    <p:sldId id="284" r:id="rId24"/>
    <p:sldId id="289" r:id="rId25"/>
    <p:sldId id="283" r:id="rId26"/>
    <p:sldId id="287" r:id="rId27"/>
    <p:sldId id="303" r:id="rId28"/>
    <p:sldId id="304" r:id="rId29"/>
    <p:sldId id="306" r:id="rId30"/>
    <p:sldId id="355" r:id="rId31"/>
    <p:sldId id="308" r:id="rId32"/>
    <p:sldId id="312" r:id="rId33"/>
    <p:sldId id="310" r:id="rId34"/>
    <p:sldId id="339" r:id="rId35"/>
    <p:sldId id="313" r:id="rId36"/>
    <p:sldId id="314" r:id="rId37"/>
    <p:sldId id="317" r:id="rId38"/>
    <p:sldId id="320" r:id="rId39"/>
    <p:sldId id="329" r:id="rId40"/>
    <p:sldId id="322" r:id="rId41"/>
    <p:sldId id="325" r:id="rId42"/>
    <p:sldId id="323" r:id="rId43"/>
    <p:sldId id="350" r:id="rId44"/>
    <p:sldId id="324" r:id="rId45"/>
    <p:sldId id="331" r:id="rId46"/>
    <p:sldId id="330" r:id="rId47"/>
    <p:sldId id="332" r:id="rId48"/>
    <p:sldId id="348" r:id="rId49"/>
    <p:sldId id="319" r:id="rId50"/>
    <p:sldId id="334" r:id="rId51"/>
    <p:sldId id="349" r:id="rId52"/>
    <p:sldId id="356" r:id="rId53"/>
  </p:sldIdLst>
  <p:sldSz cx="9144000" cy="6858000" type="screen4x3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92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422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5" d="100"/>
        <a:sy n="4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5928-E607-449B-A8B7-4FDB39DBFB49}" type="datetimeFigureOut">
              <a:rPr lang="fr-FR" smtClean="0"/>
              <a:t>19/12/2012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8E78-1BD4-4383-9FE5-D9A70CB932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907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fade/>
      </p:transition>
    </mc:Choice>
    <mc:Fallback xmlns="">
      <p:transition spd="slow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5928-E607-449B-A8B7-4FDB39DBFB49}" type="datetimeFigureOut">
              <a:rPr lang="fr-FR" smtClean="0"/>
              <a:t>19/12/2012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8E78-1BD4-4383-9FE5-D9A70CB932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33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fade/>
      </p:transition>
    </mc:Choice>
    <mc:Fallback xmlns="">
      <p:transition spd="slow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5928-E607-449B-A8B7-4FDB39DBFB49}" type="datetimeFigureOut">
              <a:rPr lang="fr-FR" smtClean="0"/>
              <a:t>19/12/2012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8E78-1BD4-4383-9FE5-D9A70CB932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94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fade/>
      </p:transition>
    </mc:Choice>
    <mc:Fallback xmlns="">
      <p:transition spd="slow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5928-E607-449B-A8B7-4FDB39DBFB49}" type="datetimeFigureOut">
              <a:rPr lang="fr-FR" smtClean="0"/>
              <a:t>19/12/2012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8E78-1BD4-4383-9FE5-D9A70CB932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497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fade/>
      </p:transition>
    </mc:Choice>
    <mc:Fallback xmlns="">
      <p:transition spd="slow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5928-E607-449B-A8B7-4FDB39DBFB49}" type="datetimeFigureOut">
              <a:rPr lang="fr-FR" smtClean="0"/>
              <a:t>19/12/2012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8E78-1BD4-4383-9FE5-D9A70CB932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312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fade/>
      </p:transition>
    </mc:Choice>
    <mc:Fallback xmlns="">
      <p:transition spd="slow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5928-E607-449B-A8B7-4FDB39DBFB49}" type="datetimeFigureOut">
              <a:rPr lang="fr-FR" smtClean="0"/>
              <a:t>19/12/2012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8E78-1BD4-4383-9FE5-D9A70CB932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413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fade/>
      </p:transition>
    </mc:Choice>
    <mc:Fallback xmlns="">
      <p:transition spd="slow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5928-E607-449B-A8B7-4FDB39DBFB49}" type="datetimeFigureOut">
              <a:rPr lang="fr-FR" smtClean="0"/>
              <a:t>19/12/2012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8E78-1BD4-4383-9FE5-D9A70CB932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886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fade/>
      </p:transition>
    </mc:Choice>
    <mc:Fallback xmlns="">
      <p:transition spd="slow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5928-E607-449B-A8B7-4FDB39DBFB49}" type="datetimeFigureOut">
              <a:rPr lang="fr-FR" smtClean="0"/>
              <a:t>19/12/2012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8E78-1BD4-4383-9FE5-D9A70CB932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78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fade/>
      </p:transition>
    </mc:Choice>
    <mc:Fallback xmlns="">
      <p:transition spd="slow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5928-E607-449B-A8B7-4FDB39DBFB49}" type="datetimeFigureOut">
              <a:rPr lang="fr-FR" smtClean="0"/>
              <a:t>19/12/2012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8E78-1BD4-4383-9FE5-D9A70CB932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733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fade/>
      </p:transition>
    </mc:Choice>
    <mc:Fallback xmlns="">
      <p:transition spd="slow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5928-E607-449B-A8B7-4FDB39DBFB49}" type="datetimeFigureOut">
              <a:rPr lang="fr-FR" smtClean="0"/>
              <a:t>19/12/2012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8E78-1BD4-4383-9FE5-D9A70CB932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606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fade/>
      </p:transition>
    </mc:Choice>
    <mc:Fallback xmlns="">
      <p:transition spd="slow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5928-E607-449B-A8B7-4FDB39DBFB49}" type="datetimeFigureOut">
              <a:rPr lang="fr-FR" smtClean="0"/>
              <a:t>19/12/2012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68E78-1BD4-4383-9FE5-D9A70CB932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456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fade/>
      </p:transition>
    </mc:Choice>
    <mc:Fallback xmlns="">
      <p:transition spd="slow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25928-E607-449B-A8B7-4FDB39DBFB49}" type="datetimeFigureOut">
              <a:rPr lang="fr-FR" smtClean="0"/>
              <a:t>19/12/2012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68E78-1BD4-4383-9FE5-D9A70CB932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9445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2000">
        <p:fade/>
      </p:transition>
    </mc:Choice>
    <mc:Fallback xmlns="">
      <p:transition spd="slow" advTm="2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bin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0" y="0"/>
            <a:ext cx="9144000" cy="7350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rgbClr val="E19263"/>
                </a:solidFill>
                <a:latin typeface="Narkisim" pitchFamily="34" charset="-79"/>
                <a:cs typeface="Narkisim" pitchFamily="34" charset="-79"/>
              </a:rPr>
              <a:t>Visages de la Corse au Printemps</a:t>
            </a:r>
            <a:endParaRPr lang="fr-FR" dirty="0">
              <a:solidFill>
                <a:srgbClr val="E19263"/>
              </a:solidFill>
              <a:latin typeface="Narkisim" pitchFamily="34" charset="-79"/>
              <a:cs typeface="Narkisim" pitchFamily="34" charset="-79"/>
            </a:endParaRP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4787900" y="6448425"/>
            <a:ext cx="4248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E19263"/>
                </a:solidFill>
                <a:latin typeface="Narkisim" pitchFamily="34" charset="-79"/>
                <a:cs typeface="Narkisim" pitchFamily="34" charset="-79"/>
              </a:rPr>
              <a:t>Alain Grandjean Décembre 2012 durée 5 min</a:t>
            </a:r>
            <a:endParaRPr lang="fr-FR" dirty="0">
              <a:solidFill>
                <a:srgbClr val="FFFFFF"/>
              </a:solidFill>
              <a:latin typeface="Calibri" pitchFamily="34" charset="0"/>
              <a:cs typeface="Narkisim" pitchFamily="34" charset="-79"/>
            </a:endParaRPr>
          </a:p>
        </p:txBody>
      </p:sp>
      <p:pic>
        <p:nvPicPr>
          <p:cNvPr id="7" name="Picture 5">
            <a:hlinkClick r:id="" action="ppaction://media"/>
          </p:cNvPr>
          <p:cNvPicPr>
            <a:picLocks noRot="1" noChangeAspect="1" noChangeArrowheads="1"/>
          </p:cNvPicPr>
          <p:nvPr>
            <a:wavAudioFile r:embed="rId1" name="bizet-lodeon-symphony_andante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144000" y="908050"/>
            <a:ext cx="244475" cy="244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6771465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2" showWhenStopped="0">
                <p:cTn id="19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8667440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75" y="1714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6516688" y="6448425"/>
            <a:ext cx="25193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E19263"/>
                </a:solidFill>
                <a:latin typeface="Narkisim" pitchFamily="34" charset="-79"/>
                <a:cs typeface="Narkisim" pitchFamily="34" charset="-79"/>
              </a:rPr>
              <a:t>Régates en baie d’Ajaccio</a:t>
            </a:r>
            <a:endParaRPr lang="fr-FR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751997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172791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64" y="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6084888" y="6448425"/>
            <a:ext cx="30591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E19263"/>
                </a:solidFill>
                <a:latin typeface="Narkisim" pitchFamily="34" charset="-79"/>
                <a:cs typeface="Narkisim" pitchFamily="34" charset="-79"/>
              </a:rPr>
              <a:t>Près d’Ajaccio, Les Sanguinaires</a:t>
            </a:r>
            <a:endParaRPr lang="fr-FR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913868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5600171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0620380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1093858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295594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2547271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2627313" y="6427788"/>
            <a:ext cx="64722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r-FR" b="1" dirty="0">
                <a:solidFill>
                  <a:srgbClr val="E19263"/>
                </a:solidFill>
                <a:latin typeface="Narkisim" pitchFamily="34" charset="-79"/>
                <a:cs typeface="Narkisim" pitchFamily="34" charset="-79"/>
              </a:rPr>
              <a:t>Le golfe d’Ajaccio, dans le lointain brumeux, depuis </a:t>
            </a:r>
            <a:r>
              <a:rPr lang="fr-FR" b="1" dirty="0" err="1">
                <a:solidFill>
                  <a:srgbClr val="E19263"/>
                </a:solidFill>
                <a:latin typeface="Narkisim" pitchFamily="34" charset="-79"/>
                <a:cs typeface="Narkisim" pitchFamily="34" charset="-79"/>
              </a:rPr>
              <a:t>Sarrola</a:t>
            </a:r>
            <a:r>
              <a:rPr lang="fr-FR" b="1" dirty="0">
                <a:solidFill>
                  <a:srgbClr val="E19263"/>
                </a:solidFill>
                <a:latin typeface="Narkisim" pitchFamily="34" charset="-79"/>
                <a:cs typeface="Narkisim" pitchFamily="34" charset="-79"/>
              </a:rPr>
              <a:t>-Carcopino.</a:t>
            </a:r>
            <a:endParaRPr lang="fr-FR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468123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25" y="2307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8100392" y="6264275"/>
            <a:ext cx="8651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E19263"/>
                </a:solidFill>
                <a:latin typeface="Narkisim" pitchFamily="34" charset="-79"/>
                <a:cs typeface="Narkisim" pitchFamily="34" charset="-79"/>
              </a:rPr>
              <a:t>Ajaccio</a:t>
            </a:r>
            <a:endParaRPr lang="fr-FR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775434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106183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562"/>
            <a:ext cx="5128829" cy="6838438"/>
          </a:xfrm>
          <a:prstGeom prst="rect">
            <a:avLst/>
          </a:prstGeom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4867976" y="701822"/>
            <a:ext cx="4276024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fr-FR" sz="2400" dirty="0">
                <a:solidFill>
                  <a:srgbClr val="E19263"/>
                </a:solidFill>
                <a:latin typeface="Narkisim" pitchFamily="34" charset="-79"/>
                <a:cs typeface="Narkisim" pitchFamily="34" charset="-79"/>
              </a:rPr>
              <a:t>Une statue-menhir est un mégalithe anthropomorphe sculpté dans une pierre fichée en terre à la manière des menhirs. Leurs périodes d'érection se situent entre le néolithique  et l’âge du cuivre.</a:t>
            </a:r>
          </a:p>
        </p:txBody>
      </p: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4975879" y="5893893"/>
            <a:ext cx="41592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r-FR" sz="2400" b="1" dirty="0">
                <a:solidFill>
                  <a:srgbClr val="E19263"/>
                </a:solidFill>
                <a:latin typeface="Narkisim" pitchFamily="34" charset="-79"/>
                <a:cs typeface="Narkisim" pitchFamily="34" charset="-79"/>
              </a:rPr>
              <a:t>Statue-Menhir de </a:t>
            </a:r>
            <a:r>
              <a:rPr lang="fr-FR" sz="2400" b="1" dirty="0" err="1">
                <a:solidFill>
                  <a:srgbClr val="E19263"/>
                </a:solidFill>
                <a:latin typeface="Narkisim" pitchFamily="34" charset="-79"/>
                <a:cs typeface="Narkisim" pitchFamily="34" charset="-79"/>
              </a:rPr>
              <a:t>Tavera</a:t>
            </a:r>
            <a:r>
              <a:rPr lang="fr-FR" sz="2400" b="1" dirty="0">
                <a:solidFill>
                  <a:srgbClr val="E19263"/>
                </a:solidFill>
                <a:latin typeface="Narkisim" pitchFamily="34" charset="-79"/>
                <a:cs typeface="Narkisim" pitchFamily="34" charset="-79"/>
              </a:rPr>
              <a:t> dans la vallée de la </a:t>
            </a:r>
            <a:r>
              <a:rPr lang="fr-FR" sz="2400" b="1" dirty="0" err="1">
                <a:solidFill>
                  <a:srgbClr val="E19263"/>
                </a:solidFill>
                <a:latin typeface="Narkisim" pitchFamily="34" charset="-79"/>
                <a:cs typeface="Narkisim" pitchFamily="34" charset="-79"/>
              </a:rPr>
              <a:t>Gravona</a:t>
            </a:r>
            <a:endParaRPr lang="fr-FR" sz="2400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410462"/>
      </p:ext>
    </p:extLst>
  </p:cSld>
  <p:clrMapOvr>
    <a:masterClrMapping/>
  </p:clrMapOvr>
  <p:transition spd="slow"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8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6" y="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117475" y="6308725"/>
            <a:ext cx="9001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E19263"/>
                </a:solidFill>
                <a:latin typeface="Narkisim" pitchFamily="34" charset="-79"/>
                <a:cs typeface="Narkisim" pitchFamily="34" charset="-79"/>
              </a:rPr>
              <a:t>Depuis le col de San </a:t>
            </a:r>
            <a:r>
              <a:rPr lang="fr-FR" b="1" dirty="0" err="1">
                <a:solidFill>
                  <a:srgbClr val="E19263"/>
                </a:solidFill>
                <a:latin typeface="Narkisim" pitchFamily="34" charset="-79"/>
                <a:cs typeface="Narkisim" pitchFamily="34" charset="-79"/>
              </a:rPr>
              <a:t>Bastiano</a:t>
            </a:r>
            <a:r>
              <a:rPr lang="fr-FR" b="1" dirty="0">
                <a:solidFill>
                  <a:srgbClr val="E19263"/>
                </a:solidFill>
                <a:latin typeface="Narkisim" pitchFamily="34" charset="-79"/>
                <a:cs typeface="Narkisim" pitchFamily="34" charset="-79"/>
              </a:rPr>
              <a:t>, le golfe de Sagone :  itinéraire Ajaccio-Cargèse en direction de Porto</a:t>
            </a:r>
            <a:endParaRPr lang="fr-FR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592155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93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5530850" y="6448425"/>
            <a:ext cx="36004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E19263"/>
                </a:solidFill>
                <a:latin typeface="Narkisim" pitchFamily="34" charset="-79"/>
                <a:cs typeface="Narkisim" pitchFamily="34" charset="-79"/>
              </a:rPr>
              <a:t>Les calanches de  Piana  près de Porto</a:t>
            </a:r>
            <a:endParaRPr lang="fr-FR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095623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9285628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5973870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6" y="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6804025" y="6448425"/>
            <a:ext cx="22320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E19263"/>
                </a:solidFill>
                <a:latin typeface="Narkisim" pitchFamily="34" charset="-79"/>
                <a:cs typeface="Narkisim" pitchFamily="34" charset="-79"/>
              </a:rPr>
              <a:t>Pêche sportive à Porto</a:t>
            </a:r>
            <a:endParaRPr lang="fr-FR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554004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0" y="2344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6012160" y="645333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8172450" y="6448425"/>
            <a:ext cx="9128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E19263"/>
                </a:solidFill>
                <a:latin typeface="Narkisim" pitchFamily="34" charset="-79"/>
                <a:cs typeface="Narkisim" pitchFamily="34" charset="-79"/>
              </a:rPr>
              <a:t>Sartène</a:t>
            </a:r>
            <a:endParaRPr lang="fr-FR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844791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362918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8054975" y="6448425"/>
            <a:ext cx="10810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E19263"/>
                </a:solidFill>
                <a:latin typeface="Narkisim" pitchFamily="34" charset="-79"/>
                <a:cs typeface="Narkisim" pitchFamily="34" charset="-79"/>
              </a:rPr>
              <a:t>Bonifacio</a:t>
            </a:r>
            <a:endParaRPr lang="fr-FR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445487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457238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04664"/>
            <a:ext cx="9073008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21044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7587069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8041907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4658514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2076777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22" y="21158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4356100" y="6448425"/>
            <a:ext cx="46799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E19263"/>
                </a:solidFill>
                <a:latin typeface="Narkisim" pitchFamily="34" charset="-79"/>
                <a:cs typeface="Narkisim" pitchFamily="34" charset="-79"/>
              </a:rPr>
              <a:t>Au Sud de Porto-Vecchio, la plage de </a:t>
            </a:r>
            <a:r>
              <a:rPr lang="fr-FR" b="1" dirty="0" err="1">
                <a:solidFill>
                  <a:srgbClr val="E19263"/>
                </a:solidFill>
                <a:latin typeface="Narkisim" pitchFamily="34" charset="-79"/>
                <a:cs typeface="Narkisim" pitchFamily="34" charset="-79"/>
              </a:rPr>
              <a:t>Palombaggia</a:t>
            </a:r>
            <a:endParaRPr lang="fr-FR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103528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99" y="-77787"/>
            <a:ext cx="457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slide0060_image072 (Copier)"/>
          <p:cNvPicPr>
            <a:picLocks noGrp="1" noChangeAspect="1"/>
          </p:cNvPicPr>
          <p:nvPr isPhoto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8825" y="0"/>
            <a:ext cx="4575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4787900" y="5949950"/>
            <a:ext cx="42481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r-FR" sz="2400" dirty="0">
                <a:solidFill>
                  <a:srgbClr val="E19263"/>
                </a:solidFill>
                <a:latin typeface="Narkisim" pitchFamily="34" charset="-79"/>
                <a:cs typeface="Narkisim" pitchFamily="34" charset="-79"/>
              </a:rPr>
              <a:t>En Corse du Sud, le massif des </a:t>
            </a:r>
            <a:r>
              <a:rPr lang="fr-FR" sz="2400" dirty="0" err="1">
                <a:solidFill>
                  <a:srgbClr val="E19263"/>
                </a:solidFill>
                <a:latin typeface="Narkisim" pitchFamily="34" charset="-79"/>
                <a:cs typeface="Narkisim" pitchFamily="34" charset="-79"/>
              </a:rPr>
              <a:t>Bavella</a:t>
            </a:r>
            <a:r>
              <a:rPr lang="fr-FR" sz="2400" dirty="0">
                <a:solidFill>
                  <a:srgbClr val="E19263"/>
                </a:solidFill>
                <a:latin typeface="Narkisim" pitchFamily="34" charset="-79"/>
                <a:cs typeface="Narkisim" pitchFamily="34" charset="-79"/>
              </a:rPr>
              <a:t> dans les nuages</a:t>
            </a:r>
          </a:p>
        </p:txBody>
      </p:sp>
    </p:spTree>
    <p:extLst>
      <p:ext uri="{BB962C8B-B14F-4D97-AF65-F5344CB8AC3E}">
        <p14:creationId xmlns:p14="http://schemas.microsoft.com/office/powerpoint/2010/main" val="1860754547"/>
      </p:ext>
    </p:extLst>
  </p:cSld>
  <p:clrMapOvr>
    <a:masterClrMapping/>
  </p:clrMapOvr>
  <p:transition spd="slow" advClick="0"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98" y="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5724525" y="6400800"/>
            <a:ext cx="3311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E19263"/>
                </a:solidFill>
                <a:latin typeface="Narkisim" pitchFamily="34" charset="-79"/>
                <a:cs typeface="Narkisim" pitchFamily="34" charset="-79"/>
              </a:rPr>
              <a:t>Près d’Aléria, la plage de </a:t>
            </a:r>
            <a:r>
              <a:rPr lang="fr-FR" b="1" dirty="0" err="1">
                <a:solidFill>
                  <a:srgbClr val="E19263"/>
                </a:solidFill>
                <a:latin typeface="Narkisim" pitchFamily="34" charset="-79"/>
                <a:cs typeface="Narkisim" pitchFamily="34" charset="-79"/>
              </a:rPr>
              <a:t>Padulone</a:t>
            </a:r>
            <a:endParaRPr lang="fr-FR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3659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" y="2307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2339975" y="6448425"/>
            <a:ext cx="66960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E19263"/>
                </a:solidFill>
                <a:latin typeface="Narkisim" pitchFamily="34" charset="-79"/>
                <a:cs typeface="Narkisim" pitchFamily="34" charset="-79"/>
              </a:rPr>
              <a:t>Dominant l’itinéraire  L’ile Rousse-Calvi, les villages perchés de la Balagne</a:t>
            </a:r>
            <a:endParaRPr lang="fr-FR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902135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2704818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3117201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8380413" y="6448425"/>
            <a:ext cx="720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E19263"/>
                </a:solidFill>
                <a:latin typeface="Narkisim" pitchFamily="34" charset="-79"/>
                <a:cs typeface="Narkisim" pitchFamily="34" charset="-79"/>
              </a:rPr>
              <a:t>Calvi</a:t>
            </a:r>
            <a:endParaRPr lang="fr-FR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107641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157144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1668167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9504810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5596351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4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7667625" y="6446838"/>
            <a:ext cx="1368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>
                <a:solidFill>
                  <a:srgbClr val="E19263"/>
                </a:solidFill>
                <a:latin typeface="Narkisim" pitchFamily="34" charset="-79"/>
                <a:cs typeface="Narkisim" pitchFamily="34" charset="-79"/>
              </a:rPr>
              <a:t>L’Ile Rousse</a:t>
            </a:r>
            <a:endParaRPr lang="fr-FR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824029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4582607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9082987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730578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543557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2207838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59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0681531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" y="1254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179834" y="6077658"/>
            <a:ext cx="88566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 dirty="0">
                <a:solidFill>
                  <a:srgbClr val="E19263"/>
                </a:solidFill>
                <a:latin typeface="Narkisim" pitchFamily="34" charset="-79"/>
                <a:cs typeface="Narkisim" pitchFamily="34" charset="-79"/>
              </a:rPr>
              <a:t>Vous écoutez l’adagio de l’unique Symphonie que Georges Bizet, âgé d’à peine 17 ans, a composée</a:t>
            </a:r>
            <a:r>
              <a:rPr lang="fr-FR" sz="1600" dirty="0">
                <a:latin typeface="Narkisim" pitchFamily="34" charset="-79"/>
                <a:cs typeface="Narkisim" pitchFamily="34" charset="-79"/>
              </a:rPr>
              <a:t> </a:t>
            </a:r>
            <a:r>
              <a:rPr lang="fr-FR" sz="1600" b="1" dirty="0">
                <a:solidFill>
                  <a:srgbClr val="E19263"/>
                </a:solidFill>
                <a:latin typeface="Narkisim" pitchFamily="34" charset="-79"/>
                <a:cs typeface="Narkisim" pitchFamily="34" charset="-79"/>
              </a:rPr>
              <a:t>à l’automne 1855, interprétée par l’Orchestre National de Bordeaux sous la direction de Frédéric </a:t>
            </a:r>
            <a:r>
              <a:rPr lang="fr-FR" sz="1600" b="1" dirty="0" err="1">
                <a:solidFill>
                  <a:srgbClr val="E19263"/>
                </a:solidFill>
                <a:latin typeface="Narkisim" pitchFamily="34" charset="-79"/>
                <a:cs typeface="Narkisim" pitchFamily="34" charset="-79"/>
              </a:rPr>
              <a:t>Lodéon</a:t>
            </a:r>
            <a:r>
              <a:rPr lang="fr-FR" sz="1600" b="1" dirty="0">
                <a:solidFill>
                  <a:srgbClr val="E19263"/>
                </a:solidFill>
                <a:latin typeface="Narkisim" pitchFamily="34" charset="-79"/>
                <a:cs typeface="Narkisim" pitchFamily="34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7344692"/>
      </p:ext>
    </p:extLst>
  </p:cSld>
  <p:clrMapOvr>
    <a:masterClrMapping/>
  </p:clrMapOvr>
  <p:transition spd="slow"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7667625" y="5805488"/>
            <a:ext cx="129698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5400" b="1" dirty="0">
                <a:solidFill>
                  <a:srgbClr val="E19263"/>
                </a:solidFill>
                <a:latin typeface="Narkisim" pitchFamily="34" charset="-79"/>
                <a:cs typeface="Narkisim" pitchFamily="34" charset="-79"/>
              </a:rPr>
              <a:t>FIN</a:t>
            </a:r>
            <a:endParaRPr lang="fr-FR" sz="5400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365" y="-22158"/>
            <a:ext cx="4518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26896"/>
      </p:ext>
    </p:extLst>
  </p:cSld>
  <p:clrMapOvr>
    <a:masterClrMapping/>
  </p:clrMapOvr>
  <p:transition spd="slow"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8601034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2422165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377410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rse-mai-2012-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1702821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154</Words>
  <Application>Microsoft Office PowerPoint</Application>
  <PresentationFormat>Affichage à l'écran (4:3)</PresentationFormat>
  <Paragraphs>21</Paragraphs>
  <Slides>52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53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CORSE mai 2012</dc:title>
  <dc:creator>GRANDJEAN</dc:creator>
  <cp:lastModifiedBy>GRANDJEAN</cp:lastModifiedBy>
  <cp:revision>20</cp:revision>
  <dcterms:created xsi:type="dcterms:W3CDTF">2012-12-08T03:37:14Z</dcterms:created>
  <dcterms:modified xsi:type="dcterms:W3CDTF">2012-12-19T15:23:22Z</dcterms:modified>
</cp:coreProperties>
</file>